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0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8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4DF2A91-F542-A24E-ADEA-7663BE055EC9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2A91-F542-A24E-ADEA-7663BE055EC9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BC1F0-621C-8B4C-A607-869334A6A0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4DF2A91-F542-A24E-ADEA-7663BE055EC9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4FBC1F0-621C-8B4C-A607-869334A6A0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2A91-F542-A24E-ADEA-7663BE055EC9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4FBC1F0-621C-8B4C-A607-869334A6A0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4DF2A91-F542-A24E-ADEA-7663BE055EC9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4FBC1F0-621C-8B4C-A607-869334A6A0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4DF2A91-F542-A24E-ADEA-7663BE055EC9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4FBC1F0-621C-8B4C-A607-869334A6A0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2A91-F542-A24E-ADEA-7663BE055EC9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4FBC1F0-621C-8B4C-A607-869334A6A0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2A91-F542-A24E-ADEA-7663BE055EC9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4FBC1F0-621C-8B4C-A607-869334A6A0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F2A91-F542-A24E-ADEA-7663BE055EC9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4FBC1F0-621C-8B4C-A607-869334A6A0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4DF2A91-F542-A24E-ADEA-7663BE055EC9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4FBC1F0-621C-8B4C-A607-869334A6A0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4DF2A91-F542-A24E-ADEA-7663BE055EC9}" type="datetimeFigureOut">
              <a:rPr lang="en-US" smtClean="0"/>
              <a:pPr/>
              <a:t>9/8/11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4FBC1F0-621C-8B4C-A607-869334A6A0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13143"/>
            <a:ext cx="9144000" cy="3123318"/>
          </a:xfrm>
        </p:spPr>
        <p:txBody>
          <a:bodyPr>
            <a:normAutofit/>
          </a:bodyPr>
          <a:lstStyle/>
          <a:p>
            <a:pPr algn="r"/>
            <a:r>
              <a:rPr lang="en-US" sz="5400" dirty="0" smtClean="0"/>
              <a:t>Reporting a changed accounting EQUATION ON A BALANCE SHEET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 Sheet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20145" y="1600199"/>
            <a:ext cx="8903707" cy="504114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A balance sheet can be prepared at anytime to report information about the assets, liabilities, and owner’s equity.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Most businesses prepare a Balance Sheet once a month.</a:t>
            </a:r>
          </a:p>
          <a:p>
            <a:pPr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100" dirty="0" smtClean="0">
                <a:solidFill>
                  <a:srgbClr val="3891A7"/>
                </a:solidFill>
              </a:rPr>
              <a:t>When one side of a balance sheet is longer on one side than the other, an adjustment is made to make sure the totals of the two sides are on the same line.</a:t>
            </a:r>
            <a:endParaRPr lang="en-US" sz="4100" dirty="0">
              <a:solidFill>
                <a:srgbClr val="3891A7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62245" y="4724400"/>
            <a:ext cx="3429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 dirty="0">
                <a:latin typeface="Arial" charset="0"/>
              </a:rPr>
              <a:t>5.	Add and compare the totals.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BALANCE SHEET PREPARATION</a:t>
            </a:r>
          </a:p>
        </p:txBody>
      </p:sp>
      <p:sp>
        <p:nvSpPr>
          <p:cNvPr id="109574" name="Oval 6"/>
          <p:cNvSpPr>
            <a:spLocks noChangeArrowheads="1"/>
          </p:cNvSpPr>
          <p:nvPr/>
        </p:nvSpPr>
        <p:spPr bwMode="auto">
          <a:xfrm>
            <a:off x="3505200" y="4038600"/>
            <a:ext cx="228600" cy="228600"/>
          </a:xfrm>
          <a:prstGeom prst="ellipse">
            <a:avLst/>
          </a:prstGeom>
          <a:solidFill>
            <a:srgbClr val="CC0000"/>
          </a:solidFill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5</a:t>
            </a:r>
            <a:endParaRPr lang="en-US" sz="1600"/>
          </a:p>
        </p:txBody>
      </p:sp>
      <p:sp>
        <p:nvSpPr>
          <p:cNvPr id="109575" name="Oval 7"/>
          <p:cNvSpPr>
            <a:spLocks noChangeArrowheads="1"/>
          </p:cNvSpPr>
          <p:nvPr/>
        </p:nvSpPr>
        <p:spPr bwMode="auto">
          <a:xfrm>
            <a:off x="5638800" y="2362200"/>
            <a:ext cx="228600" cy="228600"/>
          </a:xfrm>
          <a:prstGeom prst="ellipse">
            <a:avLst/>
          </a:prstGeom>
          <a:solidFill>
            <a:srgbClr val="CC0000"/>
          </a:solidFill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1</a:t>
            </a:r>
            <a:endParaRPr lang="en-US" sz="1600"/>
          </a:p>
        </p:txBody>
      </p:sp>
      <p:sp>
        <p:nvSpPr>
          <p:cNvPr id="109576" name="Oval 8"/>
          <p:cNvSpPr>
            <a:spLocks noChangeArrowheads="1"/>
          </p:cNvSpPr>
          <p:nvPr/>
        </p:nvSpPr>
        <p:spPr bwMode="auto">
          <a:xfrm>
            <a:off x="6553200" y="2971800"/>
            <a:ext cx="228600" cy="228600"/>
          </a:xfrm>
          <a:prstGeom prst="ellipse">
            <a:avLst/>
          </a:prstGeom>
          <a:solidFill>
            <a:srgbClr val="CC0000"/>
          </a:solidFill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3</a:t>
            </a:r>
            <a:endParaRPr lang="en-US" sz="1600"/>
          </a:p>
        </p:txBody>
      </p:sp>
      <p:sp>
        <p:nvSpPr>
          <p:cNvPr id="109577" name="Oval 9"/>
          <p:cNvSpPr>
            <a:spLocks noChangeArrowheads="1"/>
          </p:cNvSpPr>
          <p:nvPr/>
        </p:nvSpPr>
        <p:spPr bwMode="auto">
          <a:xfrm>
            <a:off x="6400800" y="3467100"/>
            <a:ext cx="228600" cy="228600"/>
          </a:xfrm>
          <a:prstGeom prst="ellipse">
            <a:avLst/>
          </a:prstGeom>
          <a:solidFill>
            <a:srgbClr val="CC0000"/>
          </a:solidFill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4</a:t>
            </a:r>
            <a:endParaRPr lang="en-US" sz="1600"/>
          </a:p>
        </p:txBody>
      </p:sp>
      <p:sp>
        <p:nvSpPr>
          <p:cNvPr id="109578" name="Oval 10"/>
          <p:cNvSpPr>
            <a:spLocks noChangeArrowheads="1"/>
          </p:cNvSpPr>
          <p:nvPr/>
        </p:nvSpPr>
        <p:spPr bwMode="auto">
          <a:xfrm>
            <a:off x="4114800" y="2971800"/>
            <a:ext cx="228600" cy="228600"/>
          </a:xfrm>
          <a:prstGeom prst="ellipse">
            <a:avLst/>
          </a:prstGeom>
          <a:solidFill>
            <a:srgbClr val="CC0000"/>
          </a:solidFill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2</a:t>
            </a:r>
            <a:endParaRPr lang="en-US" sz="1600"/>
          </a:p>
        </p:txBody>
      </p:sp>
      <p:sp>
        <p:nvSpPr>
          <p:cNvPr id="109580" name="Oval 12"/>
          <p:cNvSpPr>
            <a:spLocks noChangeArrowheads="1"/>
          </p:cNvSpPr>
          <p:nvPr/>
        </p:nvSpPr>
        <p:spPr bwMode="auto">
          <a:xfrm>
            <a:off x="5257800" y="3886200"/>
            <a:ext cx="228600" cy="228600"/>
          </a:xfrm>
          <a:prstGeom prst="ellipse">
            <a:avLst/>
          </a:prstGeom>
          <a:solidFill>
            <a:srgbClr val="CC0000"/>
          </a:solidFill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6</a:t>
            </a:r>
            <a:endParaRPr lang="en-US" sz="1600"/>
          </a:p>
        </p:txBody>
      </p:sp>
      <p:sp>
        <p:nvSpPr>
          <p:cNvPr id="109581" name="Text Box 13"/>
          <p:cNvSpPr txBox="1">
            <a:spLocks noChangeArrowheads="1"/>
          </p:cNvSpPr>
          <p:nvPr/>
        </p:nvSpPr>
        <p:spPr bwMode="auto">
          <a:xfrm>
            <a:off x="76200" y="2320925"/>
            <a:ext cx="283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 dirty="0">
                <a:latin typeface="Arial" charset="0"/>
              </a:rPr>
              <a:t>1.	Write the heading.</a:t>
            </a:r>
          </a:p>
        </p:txBody>
      </p:sp>
      <p:sp>
        <p:nvSpPr>
          <p:cNvPr id="109582" name="Text Box 14"/>
          <p:cNvSpPr txBox="1">
            <a:spLocks noChangeArrowheads="1"/>
          </p:cNvSpPr>
          <p:nvPr/>
        </p:nvSpPr>
        <p:spPr bwMode="auto">
          <a:xfrm>
            <a:off x="76200" y="2686050"/>
            <a:ext cx="28384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2.	Prepare the assets section.</a:t>
            </a:r>
          </a:p>
        </p:txBody>
      </p:sp>
      <p:sp>
        <p:nvSpPr>
          <p:cNvPr id="109583" name="Text Box 15"/>
          <p:cNvSpPr txBox="1">
            <a:spLocks noChangeArrowheads="1"/>
          </p:cNvSpPr>
          <p:nvPr/>
        </p:nvSpPr>
        <p:spPr bwMode="auto">
          <a:xfrm>
            <a:off x="76200" y="3371850"/>
            <a:ext cx="3276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3.	Prepare the liabilities section.</a:t>
            </a:r>
          </a:p>
        </p:txBody>
      </p:sp>
      <p:sp>
        <p:nvSpPr>
          <p:cNvPr id="109584" name="Text Box 16"/>
          <p:cNvSpPr txBox="1">
            <a:spLocks noChangeArrowheads="1"/>
          </p:cNvSpPr>
          <p:nvPr/>
        </p:nvSpPr>
        <p:spPr bwMode="auto">
          <a:xfrm>
            <a:off x="76200" y="4038600"/>
            <a:ext cx="3276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 dirty="0">
                <a:latin typeface="Arial" charset="0"/>
              </a:rPr>
              <a:t>4.	Prepare the owner’s equity section.</a:t>
            </a:r>
          </a:p>
        </p:txBody>
      </p:sp>
      <p:sp>
        <p:nvSpPr>
          <p:cNvPr id="109585" name="Text Box 17"/>
          <p:cNvSpPr txBox="1">
            <a:spLocks noChangeArrowheads="1"/>
          </p:cNvSpPr>
          <p:nvPr/>
        </p:nvSpPr>
        <p:spPr bwMode="auto">
          <a:xfrm>
            <a:off x="76200" y="53721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6.	Rule single lines.</a:t>
            </a:r>
          </a:p>
        </p:txBody>
      </p:sp>
      <p:sp>
        <p:nvSpPr>
          <p:cNvPr id="109586" name="Text Box 18"/>
          <p:cNvSpPr txBox="1">
            <a:spLocks noChangeArrowheads="1"/>
          </p:cNvSpPr>
          <p:nvPr/>
        </p:nvSpPr>
        <p:spPr bwMode="auto">
          <a:xfrm>
            <a:off x="76200" y="573405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7.	Write the totals.</a:t>
            </a:r>
          </a:p>
        </p:txBody>
      </p:sp>
      <p:sp>
        <p:nvSpPr>
          <p:cNvPr id="109587" name="Text Box 19"/>
          <p:cNvSpPr txBox="1">
            <a:spLocks noChangeArrowheads="1"/>
          </p:cNvSpPr>
          <p:nvPr/>
        </p:nvSpPr>
        <p:spPr bwMode="auto">
          <a:xfrm>
            <a:off x="76200" y="60960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8.	Rule double lines.</a:t>
            </a:r>
          </a:p>
        </p:txBody>
      </p:sp>
      <p:sp>
        <p:nvSpPr>
          <p:cNvPr id="109588" name="Oval 20"/>
          <p:cNvSpPr>
            <a:spLocks noChangeArrowheads="1"/>
          </p:cNvSpPr>
          <p:nvPr/>
        </p:nvSpPr>
        <p:spPr bwMode="auto">
          <a:xfrm>
            <a:off x="5334000" y="4191000"/>
            <a:ext cx="228600" cy="228600"/>
          </a:xfrm>
          <a:prstGeom prst="ellipse">
            <a:avLst/>
          </a:prstGeom>
          <a:solidFill>
            <a:srgbClr val="CC0000"/>
          </a:solidFill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8</a:t>
            </a:r>
            <a:endParaRPr lang="en-US" sz="1600"/>
          </a:p>
        </p:txBody>
      </p:sp>
      <p:sp>
        <p:nvSpPr>
          <p:cNvPr id="109590" name="Text Box 22"/>
          <p:cNvSpPr txBox="1">
            <a:spLocks noChangeArrowheads="1"/>
          </p:cNvSpPr>
          <p:nvPr/>
        </p:nvSpPr>
        <p:spPr bwMode="auto">
          <a:xfrm>
            <a:off x="7512050" y="6172200"/>
            <a:ext cx="1631950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2-2, page 30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3010387" y="1958975"/>
            <a:ext cx="6134100" cy="4232275"/>
            <a:chOff x="1933" y="482"/>
            <a:chExt cx="3864" cy="2666"/>
          </a:xfrm>
        </p:grpSpPr>
        <p:pic>
          <p:nvPicPr>
            <p:cNvPr id="109589" name="Picture 21" descr="D:\C21 PowerPoint\Multi_Journal\art for blue\Ch02\Ch02-02.jpg"/>
            <p:cNvPicPr>
              <a:picLocks noChangeAspect="1" noChangeArrowheads="1"/>
            </p:cNvPicPr>
            <p:nvPr/>
          </p:nvPicPr>
          <p:blipFill>
            <a:blip r:embed="rId2"/>
            <a:srcRect l="11295" t="13385"/>
            <a:stretch>
              <a:fillRect/>
            </a:stretch>
          </p:blipFill>
          <p:spPr bwMode="auto">
            <a:xfrm>
              <a:off x="1933" y="482"/>
              <a:ext cx="3864" cy="2666"/>
            </a:xfrm>
            <a:prstGeom prst="rect">
              <a:avLst/>
            </a:prstGeom>
            <a:noFill/>
          </p:spPr>
        </p:pic>
        <p:sp>
          <p:nvSpPr>
            <p:cNvPr id="109591" name="Rectangle 23"/>
            <p:cNvSpPr>
              <a:spLocks noChangeArrowheads="1"/>
            </p:cNvSpPr>
            <p:nvPr/>
          </p:nvSpPr>
          <p:spPr bwMode="auto">
            <a:xfrm>
              <a:off x="2832" y="1152"/>
              <a:ext cx="96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 autoUpdateAnimBg="0"/>
      <p:bldP spid="109574" grpId="0" animBg="1" autoUpdateAnimBg="0"/>
      <p:bldP spid="109575" grpId="0" animBg="1" autoUpdateAnimBg="0"/>
      <p:bldP spid="109576" grpId="0" animBg="1" autoUpdateAnimBg="0"/>
      <p:bldP spid="109577" grpId="0" animBg="1" autoUpdateAnimBg="0"/>
      <p:bldP spid="109578" grpId="0" animBg="1" autoUpdateAnimBg="0"/>
      <p:bldP spid="109580" grpId="0" animBg="1" autoUpdateAnimBg="0"/>
      <p:bldP spid="109581" grpId="0" autoUpdateAnimBg="0"/>
      <p:bldP spid="109582" grpId="0" autoUpdateAnimBg="0"/>
      <p:bldP spid="109583" grpId="0" autoUpdateAnimBg="0"/>
      <p:bldP spid="109584" grpId="0" autoUpdateAnimBg="0"/>
      <p:bldP spid="109585" grpId="0" autoUpdateAnimBg="0"/>
      <p:bldP spid="109586" grpId="0" autoUpdateAnimBg="0"/>
      <p:bldP spid="109587" grpId="0" autoUpdateAnimBg="0"/>
      <p:bldP spid="109588" grpId="0" animBg="1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14</TotalTime>
  <Words>157</Words>
  <Application>Microsoft Macintosh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Median</vt:lpstr>
      <vt:lpstr>Reporting a changed accounting EQUATION ON A BALANCE SHEET</vt:lpstr>
      <vt:lpstr>Balance Sheet Preparation</vt:lpstr>
      <vt:lpstr>BALANCE SHEET PREPARATION</vt:lpstr>
    </vt:vector>
  </TitlesOfParts>
  <Company>Woodward-Granger 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Reporting a changed accounting EQUATION ON A BALANCE SHEET</dc:title>
  <dc:creator>David Combs</dc:creator>
  <cp:lastModifiedBy>David Combs</cp:lastModifiedBy>
  <cp:revision>3</cp:revision>
  <dcterms:created xsi:type="dcterms:W3CDTF">2011-09-08T22:20:51Z</dcterms:created>
  <dcterms:modified xsi:type="dcterms:W3CDTF">2011-09-08T22:28:34Z</dcterms:modified>
</cp:coreProperties>
</file>